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Urbanis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rbanis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Urbanis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Urbanist-italic.fntdata"/><Relationship Id="rId6" Type="http://schemas.openxmlformats.org/officeDocument/2006/relationships/slide" Target="slides/slide1.xml"/><Relationship Id="rId18" Type="http://schemas.openxmlformats.org/officeDocument/2006/relationships/font" Target="fonts/Urbanis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aa98b47f9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3aa98b47f9c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ceac.es/blog/formacion-profesional/como-surge-comercio-internacional" TargetMode="External"/><Relationship Id="rId4" Type="http://schemas.openxmlformats.org/officeDocument/2006/relationships/hyperlink" Target="https://www.ifp.es/blog/historia-del-comercio-internacional" TargetMode="External"/><Relationship Id="rId5" Type="http://schemas.openxmlformats.org/officeDocument/2006/relationships/hyperlink" Target="https://es.scribd.com/presentation/271322660/2-Antecedentes-Historicos-Del-Comercio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archivos.juridicas.unam.mx/www/bjv/libros/7/3259/4.pdf" TargetMode="External"/><Relationship Id="rId4" Type="http://schemas.openxmlformats.org/officeDocument/2006/relationships/hyperlink" Target="https://gc.scalahed.com/recursos/files/r161r/w24247w/DerechoMercantil.pdf" TargetMode="External"/><Relationship Id="rId5" Type="http://schemas.openxmlformats.org/officeDocument/2006/relationships/hyperlink" Target="https://www.diputados.gob.mx/LeyesBiblio/pdf/3_190124.pdf" TargetMode="External"/><Relationship Id="rId6" Type="http://schemas.openxmlformats.org/officeDocument/2006/relationships/hyperlink" Target="https://www.diputados.gob.mx/LeyesBiblio/pdf/139_200124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10" Type="http://schemas.openxmlformats.org/officeDocument/2006/relationships/image" Target="../media/image11.png"/><Relationship Id="rId9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293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750" y="4056608"/>
            <a:ext cx="8572500" cy="156373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1809750" y="1275605"/>
            <a:ext cx="85725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60A5FA"/>
                </a:solidFill>
                <a:latin typeface="Urbanist"/>
                <a:ea typeface="Urbanist"/>
                <a:cs typeface="Urbanist"/>
                <a:sym typeface="Urbanist"/>
              </a:rPr>
              <a:t>UNIVERSIDAD JUÁREZ AUTÓNOMA DE TABASCO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809750" y="1782216"/>
            <a:ext cx="85725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DIVISIÓN ACADÉMICA DE CIENCIAS ECONÓMICO ADMINISTRATIVAS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595437" y="2342257"/>
            <a:ext cx="9001125" cy="754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BBF24"/>
                </a:solidFill>
                <a:latin typeface="Urbanist"/>
                <a:ea typeface="Urbanist"/>
                <a:cs typeface="Urbanist"/>
                <a:sym typeface="Urbanist"/>
              </a:rPr>
              <a:t>MERCANTILÍZATE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809750" y="3363217"/>
            <a:ext cx="8572500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Proyecto de Derecho de los Negocios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809750" y="4466183"/>
            <a:ext cx="8572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Equipo 2:</a:t>
            </a:r>
            <a:r>
              <a:rPr b="0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Haydé Paulina Aguirre, Ivon López, Ingrid Dupeyron, </a:t>
            </a:r>
            <a:endParaRPr b="0" i="0" sz="1650" u="none" cap="none" strike="noStrike">
              <a:solidFill>
                <a:srgbClr val="CBD5E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Paloma Lázaro Magaña, Juan Enrique Malaga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809750" y="5346055"/>
            <a:ext cx="8572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Prof. Sand</a:t>
            </a:r>
            <a:r>
              <a:rPr lang="en-US" sz="135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ra</a:t>
            </a:r>
            <a:r>
              <a:rPr b="0" i="0" lang="en-US" sz="13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Juárez Solis | Villahermosa, Tabasco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875" y="527963"/>
            <a:ext cx="1991957" cy="18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46650" y="505725"/>
            <a:ext cx="2254825" cy="20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293B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/>
          <p:nvPr/>
        </p:nvSpPr>
        <p:spPr>
          <a:xfrm>
            <a:off x="390525" y="390525"/>
            <a:ext cx="11801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50">
                <a:solidFill>
                  <a:srgbClr val="FBBF24"/>
                </a:solidFill>
                <a:latin typeface="Urbanist"/>
                <a:ea typeface="Urbanist"/>
                <a:cs typeface="Urbanist"/>
                <a:sym typeface="Urbanist"/>
              </a:rPr>
              <a:t>Referencias</a:t>
            </a:r>
            <a:endParaRPr/>
          </a:p>
        </p:txBody>
      </p:sp>
      <p:sp>
        <p:nvSpPr>
          <p:cNvPr id="226" name="Google Shape;226;p22"/>
          <p:cNvSpPr txBox="1"/>
          <p:nvPr/>
        </p:nvSpPr>
        <p:spPr>
          <a:xfrm>
            <a:off x="390525" y="1130025"/>
            <a:ext cx="11066400" cy="54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CEAC. (s.f.). ¿Cómo surge el comercio internacional? ¡Su origen! [Artículo]. </a:t>
            </a:r>
            <a:r>
              <a:rPr lang="en-US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https://www.ceac.es/blog/formacion-profesional/como-surge-comercio-internacional</a:t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iFP. (2017). Historia del Comercio Internacional: Orígenes y evolución [Artículo]. </a:t>
            </a:r>
            <a:r>
              <a:rPr lang="en-US" sz="1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https://www.ifp.es/blog/historia-del-comercio-internacional</a:t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Scribd. (s.f.). 2. Antecedentes Históricos Del Comercio [Presentación en línea]. </a:t>
            </a:r>
            <a:r>
              <a:rPr lang="en-US" sz="18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https://es.scribd.com/presentation/271322660/2-Antecedentes-Historicos-Del-Comercio</a:t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Villanueva, L. (2018). El Concepto de Comercio y sus Implicaciones Legales [Tesis de licenciatura inédita]. Universidad Nacional Autónoma de México.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Molinari, C. (2017). El Derecho Mercantil y el Comerciante (4a ed.). Editorial Porrúa.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López, R. (2018). Principios Fundamentales del Comercio y la Economía [Documento de cátedra]. Universidad de Buenos Aires.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293B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/>
        </p:nvSpPr>
        <p:spPr>
          <a:xfrm>
            <a:off x="390525" y="390525"/>
            <a:ext cx="11801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50">
                <a:solidFill>
                  <a:srgbClr val="FBBF24"/>
                </a:solidFill>
                <a:latin typeface="Urbanist"/>
                <a:ea typeface="Urbanist"/>
                <a:cs typeface="Urbanist"/>
                <a:sym typeface="Urbanist"/>
              </a:rPr>
              <a:t>Referencias</a:t>
            </a:r>
            <a:endParaRPr/>
          </a:p>
        </p:txBody>
      </p:sp>
      <p:sp>
        <p:nvSpPr>
          <p:cNvPr id="232" name="Google Shape;232;p23"/>
          <p:cNvSpPr txBox="1"/>
          <p:nvPr/>
        </p:nvSpPr>
        <p:spPr>
          <a:xfrm>
            <a:off x="562800" y="1182000"/>
            <a:ext cx="11066400" cy="56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Ferrer, F. J. (2021). Introducción al Derecho Mercantil. Editorial Reus.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UNAM. (2018). Capítulo segundo: Aspectos generales del derecho mercantil. Recuperado de </a:t>
            </a:r>
            <a:r>
              <a:rPr lang="en-US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https://archivos.juridicas.unam.mx/www/bjv/libros/7/3259/4.pdf</a:t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Quevedo, I. (2000). Derecho Mercantil. SCALA. </a:t>
            </a:r>
            <a:r>
              <a:rPr lang="en-US" sz="1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https://gc.scalahed.com/recursos/files/r161r/w24247w/DerechoMercantil.pdf</a:t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Cámara de Diputados del H. Congreso de la Unión. (2024). Código de Comercio. Diario Oficial de la Federación. </a:t>
            </a:r>
            <a:r>
              <a:rPr lang="en-US" sz="18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https://www.diputados.gob.mx/LeyesBiblio/pdf/3_190124.pdf</a:t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Cámara de Diputados del H. Congreso de la Unión. (2024). Ley General de Sociedades Mercantiles. Diario Oficial de la Federación. </a:t>
            </a:r>
            <a:r>
              <a:rPr lang="en-US" sz="18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https://www.diputados.gob.mx/LeyesBiblio/pdf/139_200124.pdf</a:t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Barrera, J. (2017). Derecho Mercantil (15a ed.). Editorial Porrúa.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293B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525" y="2566987"/>
            <a:ext cx="56102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0" name="Google Shape;10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1250" y="2566987"/>
            <a:ext cx="56102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" name="Google Shape;10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525" y="3538537"/>
            <a:ext cx="56102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1250" y="3538537"/>
            <a:ext cx="56102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525" y="4510087"/>
            <a:ext cx="56102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4" name="Google Shape;10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1250" y="4510087"/>
            <a:ext cx="5610225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390525" y="390525"/>
            <a:ext cx="1180147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FBBF24"/>
                </a:solidFill>
                <a:latin typeface="Urbanist"/>
                <a:ea typeface="Urbanist"/>
                <a:cs typeface="Urbanist"/>
                <a:sym typeface="Urbanist"/>
              </a:rPr>
              <a:t>Índice del Proyecto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666750" y="2819400"/>
            <a:ext cx="2190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Urbanist"/>
                <a:ea typeface="Urbanist"/>
                <a:cs typeface="Urbanist"/>
                <a:sym typeface="Urbanist"/>
              </a:rPr>
              <a:t>01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1028700" y="2805100"/>
            <a:ext cx="1244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Introducción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6467475" y="2819400"/>
            <a:ext cx="27622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Urbanist"/>
                <a:ea typeface="Urbanist"/>
                <a:cs typeface="Urbanist"/>
                <a:sym typeface="Urbanist"/>
              </a:rPr>
              <a:t>02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6886575" y="2805112"/>
            <a:ext cx="23812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Planteamiento del Problema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666750" y="3790950"/>
            <a:ext cx="2571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Urbanist"/>
                <a:ea typeface="Urbanist"/>
                <a:cs typeface="Urbanist"/>
                <a:sym typeface="Urbanist"/>
              </a:rPr>
              <a:t>03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1066800" y="3776662"/>
            <a:ext cx="10191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Justificación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6467475" y="3790950"/>
            <a:ext cx="27622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Urbanist"/>
                <a:ea typeface="Urbanist"/>
                <a:cs typeface="Urbanist"/>
                <a:sym typeface="Urbanist"/>
              </a:rPr>
              <a:t>04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6877050" y="3813551"/>
            <a:ext cx="1981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Objetivo General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666750" y="4762500"/>
            <a:ext cx="27622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Urbanist"/>
                <a:ea typeface="Urbanist"/>
                <a:cs typeface="Urbanist"/>
                <a:sym typeface="Urbanist"/>
              </a:rPr>
              <a:t>05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1085850" y="4748200"/>
            <a:ext cx="1244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Metodología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6467475" y="4762500"/>
            <a:ext cx="26670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B82F6"/>
                </a:solidFill>
                <a:latin typeface="Urbanist"/>
                <a:ea typeface="Urbanist"/>
                <a:cs typeface="Urbanist"/>
                <a:sym typeface="Urbanist"/>
              </a:rPr>
              <a:t>06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6877050" y="4748212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Resultados y Aplicación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293B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2" name="Google Shape;1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2095500" y="1876425"/>
            <a:ext cx="8001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BBF24"/>
                </a:solidFill>
                <a:latin typeface="Urbanist"/>
                <a:ea typeface="Urbanist"/>
                <a:cs typeface="Urbanist"/>
                <a:sym typeface="Urbanist"/>
              </a:rPr>
              <a:t>Introducción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2286000" y="2847975"/>
            <a:ext cx="7620000" cy="2133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En un entorno competitivo, la información es poder. Este proyecto aborda la necesidad crítica de conectar a las PYMES con el marco legal que rige sus operaciones, transformando conceptos jurídicos complejos en herramientas prácticas para el crecimiento.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293B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9" name="Google Shape;1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0" name="Google Shape;13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024062"/>
            <a:ext cx="54197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390525" y="390525"/>
            <a:ext cx="1180147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FBBF24"/>
                </a:solidFill>
                <a:latin typeface="Urbanist"/>
                <a:ea typeface="Urbanist"/>
                <a:cs typeface="Urbanist"/>
                <a:sym typeface="Urbanist"/>
              </a:rPr>
              <a:t>3.1 El Problema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390525" y="1997868"/>
            <a:ext cx="5690711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60A5FA"/>
                </a:solidFill>
                <a:latin typeface="Urbanist"/>
                <a:ea typeface="Urbanist"/>
                <a:cs typeface="Urbanist"/>
                <a:sym typeface="Urbanist"/>
              </a:rPr>
              <a:t>Carencia de Información Estratégica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390525" y="2531268"/>
            <a:ext cx="5419725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Las micro, pequeñas y medianas empresas (PYMES) enfrentan una notable falta de información adecuada sobre comercio y sociedades mercantiles.</a:t>
            </a:r>
            <a:endParaRPr/>
          </a:p>
        </p:txBody>
      </p:sp>
      <p:pic>
        <p:nvPicPr>
          <p:cNvPr descr="image.png" id="134" name="Google Shape;13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0800" y="2043112"/>
            <a:ext cx="5381625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/>
          <p:nvPr/>
        </p:nvSpPr>
        <p:spPr>
          <a:xfrm>
            <a:off x="676275" y="3746301"/>
            <a:ext cx="5133975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Limita su capacidad de crecimiento.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676275" y="4224337"/>
            <a:ext cx="513397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Impide la toma de decisiones estratégicas fundamentadas.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676275" y="5037534"/>
            <a:ext cx="513397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Restringe su competitividad en mercados nacionales e internacionales.</a:t>
            </a:r>
            <a:endParaRPr/>
          </a:p>
        </p:txBody>
      </p:sp>
      <p:pic>
        <p:nvPicPr>
          <p:cNvPr descr="image.png" id="138" name="Google Shape;13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0525" y="3765351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9" name="Google Shape;13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0525" y="4243387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0" name="Google Shape;14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0525" y="5056584"/>
            <a:ext cx="209550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293B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5" name="Google Shape;1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771525" y="771525"/>
            <a:ext cx="4790598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FBBF24"/>
                </a:solidFill>
                <a:latin typeface="Urbanist"/>
                <a:ea typeface="Urbanist"/>
                <a:cs typeface="Urbanist"/>
                <a:sym typeface="Urbanist"/>
              </a:rPr>
              <a:t>3.2 Justificación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771525" y="1771650"/>
            <a:ext cx="4790598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60A5FA"/>
                </a:solidFill>
                <a:latin typeface="Urbanist"/>
                <a:ea typeface="Urbanist"/>
                <a:cs typeface="Urbanist"/>
                <a:sym typeface="Urbanist"/>
              </a:rPr>
              <a:t>¿Por qué es vital este proyecto?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771525" y="2447925"/>
            <a:ext cx="4562475" cy="13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Entender las dinámicas del comercio permite a las empresas integrarse efectivamente en el mercado. El conocimiento de las sociedades mercantiles es un </a:t>
            </a:r>
            <a:r>
              <a:rPr b="1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escudo legal</a:t>
            </a:r>
            <a:r>
              <a:rPr b="0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que:</a:t>
            </a:r>
            <a:endParaRPr/>
          </a:p>
        </p:txBody>
      </p:sp>
      <p:pic>
        <p:nvPicPr>
          <p:cNvPr descr="image.png" id="149" name="Google Shape;14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9525"/>
            <a:ext cx="6086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 txBox="1"/>
          <p:nvPr/>
        </p:nvSpPr>
        <p:spPr>
          <a:xfrm>
            <a:off x="1057275" y="4150518"/>
            <a:ext cx="4276725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Facilita elegir la estructura legal adecuada.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1057275" y="4628554"/>
            <a:ext cx="4276725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Protege el patrimonio de los socios.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1057275" y="5106590"/>
            <a:ext cx="4276725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Atrae inversiones y financiamientos formales.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1057275" y="5584626"/>
            <a:ext cx="427672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Eleva el profesionalismo y credibilidad ante clientes.</a:t>
            </a:r>
            <a:endParaRPr/>
          </a:p>
        </p:txBody>
      </p:sp>
      <p:pic>
        <p:nvPicPr>
          <p:cNvPr descr="image.png" id="154" name="Google Shape;15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1525" y="4169568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5" name="Google Shape;15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1525" y="4647604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6" name="Google Shape;15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1525" y="5125640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7" name="Google Shape;15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1525" y="5603676"/>
            <a:ext cx="209550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293B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2" name="Google Shape;16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/>
        </p:nvSpPr>
        <p:spPr>
          <a:xfrm>
            <a:off x="195262" y="1146125"/>
            <a:ext cx="1180147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FBBF24"/>
                </a:solidFill>
                <a:latin typeface="Urbanist"/>
                <a:ea typeface="Urbanist"/>
                <a:cs typeface="Urbanist"/>
                <a:sym typeface="Urbanist"/>
              </a:rPr>
              <a:t>3.3 Objetivo General</a:t>
            </a:r>
            <a:endParaRPr/>
          </a:p>
        </p:txBody>
      </p:sp>
      <p:pic>
        <p:nvPicPr>
          <p:cNvPr descr="image.png" id="164" name="Google Shape;16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4500" y="1574750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1809750" y="2146250"/>
            <a:ext cx="8572500" cy="35656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"Desarrollar recursos didácticos dirigidos a PYMES para concientizarlas sobre la importancia del comercio y las sociedades mercantiles, promoviendo su crecimiento mediante el uso de redes sociales."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293B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0" name="Google Shape;17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1" name="Google Shape;17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525" y="3122265"/>
            <a:ext cx="3423195" cy="2461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2" name="Google Shape;17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4327" y="3122265"/>
            <a:ext cx="3423195" cy="2461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3" name="Google Shape;17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78130" y="3122265"/>
            <a:ext cx="3423195" cy="246117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390525" y="390525"/>
            <a:ext cx="1180147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FBBF24"/>
                </a:solidFill>
                <a:latin typeface="Urbanist"/>
                <a:ea typeface="Urbanist"/>
                <a:cs typeface="Urbanist"/>
                <a:sym typeface="Urbanist"/>
              </a:rPr>
              <a:t>4. Metodología: ¿Cómo se llevó a cabo?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390525" y="2274540"/>
            <a:ext cx="11410950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Periodo de Realización: 26 Agosto - 27 Noviembre</a:t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390525" y="4333726"/>
            <a:ext cx="11410950" cy="38100"/>
          </a:xfrm>
          <a:prstGeom prst="roundRect">
            <a:avLst>
              <a:gd fmla="val 16667" name="adj"/>
            </a:avLst>
          </a:prstGeom>
          <a:solidFill>
            <a:srgbClr val="334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77" name="Google Shape;177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63923" y="3322290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514971" y="3941415"/>
            <a:ext cx="3174302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BBF24"/>
                </a:solidFill>
                <a:latin typeface="Urbanist"/>
                <a:ea typeface="Urbanist"/>
                <a:cs typeface="Urbanist"/>
                <a:sym typeface="Urbanist"/>
              </a:rPr>
              <a:t>1. Preparación</a:t>
            </a:r>
            <a:endParaRPr/>
          </a:p>
        </p:txBody>
      </p:sp>
      <p:sp>
        <p:nvSpPr>
          <p:cNvPr id="179" name="Google Shape;179;p19"/>
          <p:cNvSpPr txBox="1"/>
          <p:nvPr/>
        </p:nvSpPr>
        <p:spPr>
          <a:xfrm>
            <a:off x="590550" y="4389090"/>
            <a:ext cx="3023145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Diagnóstico de conocimientos, lluvia de ideas y planeación detallada paso a paso.</a:t>
            </a:r>
            <a:endParaRPr/>
          </a:p>
        </p:txBody>
      </p:sp>
      <p:pic>
        <p:nvPicPr>
          <p:cNvPr descr="image.png" id="180" name="Google Shape;18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57726" y="3322290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 txBox="1"/>
          <p:nvPr/>
        </p:nvSpPr>
        <p:spPr>
          <a:xfrm>
            <a:off x="4508774" y="3941415"/>
            <a:ext cx="3174302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BBF24"/>
                </a:solidFill>
                <a:latin typeface="Urbanist"/>
                <a:ea typeface="Urbanist"/>
                <a:cs typeface="Urbanist"/>
                <a:sym typeface="Urbanist"/>
              </a:rPr>
              <a:t>2. Desarrollo</a:t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4584352" y="4389090"/>
            <a:ext cx="3023145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Investigación profunda de temas legales, diseño gráfico en Canva y fundamentación.</a:t>
            </a:r>
            <a:endParaRPr/>
          </a:p>
        </p:txBody>
      </p:sp>
      <p:pic>
        <p:nvPicPr>
          <p:cNvPr descr="image.png" id="183" name="Google Shape;18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51528" y="3322290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 txBox="1"/>
          <p:nvPr/>
        </p:nvSpPr>
        <p:spPr>
          <a:xfrm>
            <a:off x="8502576" y="3941415"/>
            <a:ext cx="3174302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BBF24"/>
                </a:solidFill>
                <a:latin typeface="Urbanist"/>
                <a:ea typeface="Urbanist"/>
                <a:cs typeface="Urbanist"/>
                <a:sym typeface="Urbanist"/>
              </a:rPr>
              <a:t>3. Comunicación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8578155" y="4389090"/>
            <a:ext cx="30231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Conclusión e impacto</a:t>
            </a:r>
            <a:endParaRPr sz="1350">
              <a:solidFill>
                <a:srgbClr val="CBD5E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del proyecto</a:t>
            </a:r>
            <a:r>
              <a:rPr b="0" i="0" lang="en-US" sz="13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/>
          </a:p>
        </p:txBody>
      </p:sp>
      <p:pic>
        <p:nvPicPr>
          <p:cNvPr descr="image.png" id="186" name="Google Shape;186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30610" y="3465165"/>
            <a:ext cx="1428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7" name="Google Shape;187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76788" y="3465165"/>
            <a:ext cx="23812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8" name="Google Shape;188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003928" y="3465165"/>
            <a:ext cx="17145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293B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3" name="Google Shape;19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4" name="Google Shape;19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525" y="2024062"/>
            <a:ext cx="54197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5" name="Google Shape;19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3790950"/>
            <a:ext cx="2638425" cy="773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6" name="Google Shape;19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63050" y="3790950"/>
            <a:ext cx="2638425" cy="773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7" name="Google Shape;19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4707135"/>
            <a:ext cx="2638425" cy="773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8" name="Google Shape;19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63050" y="4707135"/>
            <a:ext cx="2638425" cy="77331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390525" y="390525"/>
            <a:ext cx="1180147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FBBF24"/>
                </a:solidFill>
                <a:latin typeface="Urbanist"/>
                <a:ea typeface="Urbanist"/>
                <a:cs typeface="Urbanist"/>
                <a:sym typeface="Urbanist"/>
              </a:rPr>
              <a:t>5. Resultados: Aplicación del Proyecto</a:t>
            </a:r>
            <a:endParaRPr/>
          </a:p>
        </p:txBody>
      </p:sp>
      <p:pic>
        <p:nvPicPr>
          <p:cNvPr descr="image.png" id="200" name="Google Shape;200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9575" y="2043112"/>
            <a:ext cx="5381625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 txBox="1"/>
          <p:nvPr/>
        </p:nvSpPr>
        <p:spPr>
          <a:xfrm>
            <a:off x="6381750" y="2377678"/>
            <a:ext cx="5690711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60A5FA"/>
                </a:solidFill>
                <a:latin typeface="Urbanist"/>
                <a:ea typeface="Urbanist"/>
                <a:cs typeface="Urbanist"/>
                <a:sym typeface="Urbanist"/>
              </a:rPr>
              <a:t>Plataforma "Mercantilízate"</a:t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6381750" y="2911078"/>
            <a:ext cx="541972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Se creó una comunidad digital activa donde se publicaron 12 recursos didácticos clave:</a:t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6553200" y="3933825"/>
            <a:ext cx="2324100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Historia y Conceptos del Comercio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9334500" y="3933825"/>
            <a:ext cx="232410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Comerciante Individual vs. Colectivo</a:t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6553200" y="4850010"/>
            <a:ext cx="232410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Obligaciones y Prohibiciones Legales</a:t>
            </a:r>
            <a:endParaRPr/>
          </a:p>
        </p:txBody>
      </p:sp>
      <p:sp>
        <p:nvSpPr>
          <p:cNvPr id="206" name="Google Shape;206;p20"/>
          <p:cNvSpPr txBox="1"/>
          <p:nvPr/>
        </p:nvSpPr>
        <p:spPr>
          <a:xfrm>
            <a:off x="9334500" y="4850010"/>
            <a:ext cx="232410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Tipos de Sociedades (S.A., S. de R.L.)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293B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1" name="Google Shape;21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2" name="Google Shape;21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828" y="2388096"/>
            <a:ext cx="5134867" cy="3081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3" name="Google Shape;21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303" y="2388096"/>
            <a:ext cx="5134867" cy="308193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1"/>
          <p:cNvSpPr txBox="1"/>
          <p:nvPr/>
        </p:nvSpPr>
        <p:spPr>
          <a:xfrm>
            <a:off x="390525" y="390525"/>
            <a:ext cx="11801475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FBBF24"/>
                </a:solidFill>
                <a:latin typeface="Urbanist"/>
                <a:ea typeface="Urbanist"/>
                <a:cs typeface="Urbanist"/>
                <a:sym typeface="Urbanist"/>
              </a:rPr>
              <a:t>Impacto Esperado</a:t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971103" y="2683371"/>
            <a:ext cx="4544317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BBF24"/>
                </a:solidFill>
                <a:latin typeface="Urbanist"/>
                <a:ea typeface="Urbanist"/>
                <a:cs typeface="Urbanist"/>
                <a:sym typeface="Urbanist"/>
              </a:rPr>
              <a:t>Corto Plazo</a:t>
            </a:r>
            <a:endParaRPr/>
          </a:p>
        </p:txBody>
      </p:sp>
      <p:sp>
        <p:nvSpPr>
          <p:cNvPr id="216" name="Google Shape;216;p21"/>
          <p:cNvSpPr txBox="1"/>
          <p:nvPr/>
        </p:nvSpPr>
        <p:spPr>
          <a:xfrm>
            <a:off x="971103" y="3540621"/>
            <a:ext cx="4544317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Conciencia Digital</a:t>
            </a:r>
            <a:endParaRPr/>
          </a:p>
        </p:txBody>
      </p:sp>
      <p:sp>
        <p:nvSpPr>
          <p:cNvPr id="217" name="Google Shape;217;p21"/>
          <p:cNvSpPr txBox="1"/>
          <p:nvPr/>
        </p:nvSpPr>
        <p:spPr>
          <a:xfrm>
            <a:off x="971103" y="3959721"/>
            <a:ext cx="4544317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Lograr interacción constante con contenidos legales básicos, educando sobre actos de comercio y obligaciones.</a:t>
            </a:r>
            <a:endParaRPr/>
          </a:p>
        </p:txBody>
      </p:sp>
      <p:sp>
        <p:nvSpPr>
          <p:cNvPr id="218" name="Google Shape;218;p21"/>
          <p:cNvSpPr txBox="1"/>
          <p:nvPr/>
        </p:nvSpPr>
        <p:spPr>
          <a:xfrm>
            <a:off x="6676578" y="2683371"/>
            <a:ext cx="4544317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BBF24"/>
                </a:solidFill>
                <a:latin typeface="Urbanist"/>
                <a:ea typeface="Urbanist"/>
                <a:cs typeface="Urbanist"/>
                <a:sym typeface="Urbanist"/>
              </a:rPr>
              <a:t>Largo Plazo</a:t>
            </a:r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6676578" y="3540621"/>
            <a:ext cx="4544317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Formalización</a:t>
            </a:r>
            <a:endParaRPr/>
          </a:p>
        </p:txBody>
      </p:sp>
      <p:sp>
        <p:nvSpPr>
          <p:cNvPr id="220" name="Google Shape;220;p21"/>
          <p:cNvSpPr txBox="1"/>
          <p:nvPr/>
        </p:nvSpPr>
        <p:spPr>
          <a:xfrm>
            <a:off x="6676578" y="3959721"/>
            <a:ext cx="4544317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Influir en la decisión de PYMES para adoptar estructuras legales formales (S.A., S. de R.L.) que protejan su patrimonio.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